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79" r:id="rId3"/>
    <p:sldId id="278" r:id="rId4"/>
    <p:sldId id="257" r:id="rId5"/>
    <p:sldId id="258" r:id="rId6"/>
    <p:sldId id="259" r:id="rId7"/>
    <p:sldId id="280" r:id="rId8"/>
    <p:sldId id="268" r:id="rId9"/>
    <p:sldId id="267" r:id="rId10"/>
    <p:sldId id="261" r:id="rId11"/>
    <p:sldId id="260" r:id="rId12"/>
    <p:sldId id="282" r:id="rId13"/>
    <p:sldId id="283" r:id="rId14"/>
    <p:sldId id="262" r:id="rId15"/>
    <p:sldId id="269" r:id="rId16"/>
    <p:sldId id="266" r:id="rId17"/>
    <p:sldId id="263" r:id="rId18"/>
    <p:sldId id="264" r:id="rId19"/>
    <p:sldId id="265" r:id="rId20"/>
    <p:sldId id="275" r:id="rId21"/>
    <p:sldId id="272" r:id="rId22"/>
    <p:sldId id="273" r:id="rId23"/>
    <p:sldId id="274" r:id="rId24"/>
    <p:sldId id="284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8E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75" autoAdjust="0"/>
  </p:normalViewPr>
  <p:slideViewPr>
    <p:cSldViewPr>
      <p:cViewPr>
        <p:scale>
          <a:sx n="79" d="100"/>
          <a:sy n="79" d="100"/>
        </p:scale>
        <p:origin x="-10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NZ" sz="2400"/>
              <a:t>2011 Sector Accident Rates</a:t>
            </a:r>
          </a:p>
          <a:p>
            <a:pPr>
              <a:defRPr/>
            </a:pPr>
            <a:r>
              <a:rPr lang="en-NZ"/>
              <a:t>Accidents/100,</a:t>
            </a:r>
            <a:r>
              <a:rPr lang="en-NZ" baseline="0"/>
              <a:t>000 hours</a:t>
            </a:r>
            <a:endParaRPr lang="en-NZ"/>
          </a:p>
        </c:rich>
      </c:tx>
      <c:layout>
        <c:manualLayout>
          <c:xMode val="edge"/>
          <c:yMode val="edge"/>
          <c:x val="0.16108106552470416"/>
          <c:y val="1.8605326337251621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Large Aeroplanes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Sheet1!$H$4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Sheet1!$H$5</c:f>
              <c:numCache>
                <c:formatCode>General</c:formatCode>
                <c:ptCount val="1"/>
                <c:pt idx="0">
                  <c:v>0.61672642231760255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Medium Aeroplanes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Sheet1!$H$4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Sheet1!$H$6</c:f>
              <c:numCache>
                <c:formatCode>General</c:formatCode>
                <c:ptCount val="1"/>
                <c:pt idx="0">
                  <c:v>2.2893091551762432</c:v>
                </c:pt>
              </c:numCache>
            </c:numRef>
          </c:val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Small Aeroplanes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numRef>
              <c:f>Sheet1!$H$4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Sheet1!$H$7</c:f>
              <c:numCache>
                <c:formatCode>General</c:formatCode>
                <c:ptCount val="1"/>
                <c:pt idx="0">
                  <c:v>6.4635828237714748</c:v>
                </c:pt>
              </c:numCache>
            </c:numRef>
          </c:val>
        </c:ser>
        <c:ser>
          <c:idx val="3"/>
          <c:order val="3"/>
          <c:tx>
            <c:strRef>
              <c:f>Sheet1!$C$8</c:f>
              <c:strCache>
                <c:ptCount val="1"/>
                <c:pt idx="0">
                  <c:v>Helicopters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Sheet1!$H$4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Sheet1!$H$8</c:f>
              <c:numCache>
                <c:formatCode>General</c:formatCode>
                <c:ptCount val="1"/>
                <c:pt idx="0">
                  <c:v>10.529325241576631</c:v>
                </c:pt>
              </c:numCache>
            </c:numRef>
          </c:val>
        </c:ser>
        <c:ser>
          <c:idx val="5"/>
          <c:order val="4"/>
          <c:tx>
            <c:strRef>
              <c:f>Sheet1!$C$10</c:f>
              <c:strCache>
                <c:ptCount val="1"/>
                <c:pt idx="0">
                  <c:v>Agricultural Aeroplanes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Sheet1!$H$4</c:f>
              <c:numCache>
                <c:formatCode>General</c:formatCode>
                <c:ptCount val="1"/>
                <c:pt idx="0">
                  <c:v>2011</c:v>
                </c:pt>
              </c:numCache>
            </c:numRef>
          </c:cat>
          <c:val>
            <c:numRef>
              <c:f>Sheet1!$H$10</c:f>
              <c:numCache>
                <c:formatCode>General</c:formatCode>
                <c:ptCount val="1"/>
                <c:pt idx="0">
                  <c:v>12.672245230393187</c:v>
                </c:pt>
              </c:numCache>
            </c:numRef>
          </c:val>
        </c:ser>
        <c:dLbls/>
        <c:axId val="67589632"/>
        <c:axId val="74004736"/>
      </c:barChart>
      <c:catAx>
        <c:axId val="67589632"/>
        <c:scaling>
          <c:orientation val="minMax"/>
        </c:scaling>
        <c:axPos val="b"/>
        <c:numFmt formatCode="General" sourceLinked="1"/>
        <c:tickLblPos val="nextTo"/>
        <c:crossAx val="74004736"/>
        <c:crosses val="autoZero"/>
        <c:auto val="1"/>
        <c:lblAlgn val="ctr"/>
        <c:lblOffset val="100"/>
      </c:catAx>
      <c:valAx>
        <c:axId val="74004736"/>
        <c:scaling>
          <c:orientation val="minMax"/>
        </c:scaling>
        <c:axPos val="l"/>
        <c:majorGridlines/>
        <c:numFmt formatCode="General" sourceLinked="1"/>
        <c:tickLblPos val="nextTo"/>
        <c:crossAx val="67589632"/>
        <c:crosses val="autoZero"/>
        <c:crossBetween val="between"/>
      </c:valAx>
      <c:spPr>
        <a:noFill/>
      </c:spPr>
    </c:plotArea>
    <c:legend>
      <c:legendPos val="r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title>
      <c:tx>
        <c:rich>
          <a:bodyPr/>
          <a:lstStyle/>
          <a:p>
            <a:pPr>
              <a:defRPr/>
            </a:pPr>
            <a:r>
              <a:rPr lang="en-NZ" dirty="0"/>
              <a:t>2015 Sector</a:t>
            </a:r>
            <a:r>
              <a:rPr lang="en-NZ" baseline="0" dirty="0"/>
              <a:t> Accident Rates</a:t>
            </a:r>
            <a:endParaRPr lang="en-NZ" dirty="0"/>
          </a:p>
        </c:rich>
      </c:tx>
      <c:layout>
        <c:manualLayout>
          <c:xMode val="edge"/>
          <c:yMode val="edge"/>
          <c:x val="0.14108399770164476"/>
          <c:y val="1.1056972505700462E-3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Large Aeroplanes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Sheet1!$C$5</c:f>
              <c:strCache>
                <c:ptCount val="1"/>
                <c:pt idx="0">
                  <c:v>Large Aeroplanes</c:v>
                </c:pt>
              </c:strCache>
            </c:strRef>
          </c:cat>
          <c:val>
            <c:numRef>
              <c:f>Sheet1!$J$5</c:f>
              <c:numCache>
                <c:formatCode>General</c:formatCode>
                <c:ptCount val="1"/>
                <c:pt idx="0">
                  <c:v>0.61672642231760255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Medium Aeroplanes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val>
            <c:numRef>
              <c:f>Sheet1!$J$6</c:f>
              <c:numCache>
                <c:formatCode>General</c:formatCode>
                <c:ptCount val="1"/>
                <c:pt idx="0">
                  <c:v>2.2893091551762432</c:v>
                </c:pt>
              </c:numCache>
            </c:numRef>
          </c:val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Small Aeroplanes</c:v>
                </c:pt>
              </c:strCache>
            </c:strRef>
          </c:tx>
          <c:spPr>
            <a:solidFill>
              <a:srgbClr val="7030A0"/>
            </a:solidFill>
          </c:spPr>
          <c:val>
            <c:numRef>
              <c:f>Sheet1!$J$7</c:f>
              <c:numCache>
                <c:formatCode>General</c:formatCode>
                <c:ptCount val="1"/>
                <c:pt idx="0">
                  <c:v>6.4635828237714748</c:v>
                </c:pt>
              </c:numCache>
            </c:numRef>
          </c:val>
        </c:ser>
        <c:ser>
          <c:idx val="3"/>
          <c:order val="3"/>
          <c:tx>
            <c:strRef>
              <c:f>Sheet1!$C$8</c:f>
              <c:strCache>
                <c:ptCount val="1"/>
                <c:pt idx="0">
                  <c:v>Helicopters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Sheet1!$J$8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Sheet1!$C$10</c:f>
              <c:strCache>
                <c:ptCount val="1"/>
                <c:pt idx="0">
                  <c:v>Agricultural Aeroplanes</c:v>
                </c:pt>
              </c:strCache>
            </c:strRef>
          </c:tx>
          <c:spPr>
            <a:solidFill>
              <a:srgbClr val="C00000"/>
            </a:solidFill>
          </c:spPr>
          <c:val>
            <c:numRef>
              <c:f>Sheet1!$J$10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dLbls/>
        <c:axId val="112802432"/>
        <c:axId val="112808320"/>
      </c:barChart>
      <c:catAx>
        <c:axId val="112802432"/>
        <c:scaling>
          <c:orientation val="minMax"/>
        </c:scaling>
        <c:delete val="1"/>
        <c:axPos val="b"/>
        <c:tickLblPos val="none"/>
        <c:crossAx val="112808320"/>
        <c:crosses val="autoZero"/>
        <c:auto val="1"/>
        <c:lblAlgn val="ctr"/>
        <c:lblOffset val="100"/>
      </c:catAx>
      <c:valAx>
        <c:axId val="112808320"/>
        <c:scaling>
          <c:orientation val="minMax"/>
        </c:scaling>
        <c:axPos val="l"/>
        <c:majorGridlines/>
        <c:numFmt formatCode="General" sourceLinked="1"/>
        <c:tickLblPos val="nextTo"/>
        <c:crossAx val="112802432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25340702884864"/>
          <c:y val="5.4037462915643139E-2"/>
          <c:w val="0.81549801344824135"/>
          <c:h val="0.54946286832327262"/>
        </c:manualLayout>
      </c:layout>
      <c:lineChart>
        <c:grouping val="standard"/>
        <c:ser>
          <c:idx val="1"/>
          <c:order val="0"/>
          <c:tx>
            <c:strRef>
              <c:f>Sheet3!$W$2</c:f>
              <c:strCache>
                <c:ptCount val="1"/>
                <c:pt idx="0">
                  <c:v>Large Aeroplanes</c:v>
                </c:pt>
              </c:strCache>
            </c:strRef>
          </c:tx>
          <c:marker>
            <c:symbol val="none"/>
          </c:marker>
          <c:cat>
            <c:numRef>
              <c:f>Sheet3!$U$16:$U$55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</c:numCache>
            </c:numRef>
          </c:cat>
          <c:val>
            <c:numRef>
              <c:f>Sheet3!$W$16:$W$55</c:f>
              <c:numCache>
                <c:formatCode>0%</c:formatCode>
                <c:ptCount val="40"/>
                <c:pt idx="0">
                  <c:v>8.2923832923832957E-2</c:v>
                </c:pt>
                <c:pt idx="1">
                  <c:v>0.23310810810810811</c:v>
                </c:pt>
                <c:pt idx="2">
                  <c:v>0.45270270270270274</c:v>
                </c:pt>
                <c:pt idx="3">
                  <c:v>0.6053439803439804</c:v>
                </c:pt>
                <c:pt idx="4">
                  <c:v>0.69871007371007388</c:v>
                </c:pt>
                <c:pt idx="5">
                  <c:v>0.75030712530712529</c:v>
                </c:pt>
                <c:pt idx="6">
                  <c:v>0.80927518427518441</c:v>
                </c:pt>
                <c:pt idx="7">
                  <c:v>0.85626535626535638</c:v>
                </c:pt>
                <c:pt idx="8">
                  <c:v>0.86824324324324331</c:v>
                </c:pt>
                <c:pt idx="9">
                  <c:v>0.88728501228501244</c:v>
                </c:pt>
                <c:pt idx="10">
                  <c:v>0.90540540540540548</c:v>
                </c:pt>
                <c:pt idx="11">
                  <c:v>0.91246928746928757</c:v>
                </c:pt>
                <c:pt idx="12">
                  <c:v>0.91799754299754299</c:v>
                </c:pt>
                <c:pt idx="13">
                  <c:v>0.92321867321867335</c:v>
                </c:pt>
                <c:pt idx="14">
                  <c:v>0.92905405405405417</c:v>
                </c:pt>
                <c:pt idx="15">
                  <c:v>0.93181818181818177</c:v>
                </c:pt>
                <c:pt idx="16">
                  <c:v>0.93273955773955775</c:v>
                </c:pt>
                <c:pt idx="17">
                  <c:v>0.93857493857493868</c:v>
                </c:pt>
                <c:pt idx="18">
                  <c:v>0.94717444717444732</c:v>
                </c:pt>
                <c:pt idx="19">
                  <c:v>0.95669533169533183</c:v>
                </c:pt>
                <c:pt idx="20">
                  <c:v>0.95976658476658461</c:v>
                </c:pt>
                <c:pt idx="21">
                  <c:v>0.96345208845208841</c:v>
                </c:pt>
                <c:pt idx="22">
                  <c:v>0.96345208845208841</c:v>
                </c:pt>
                <c:pt idx="23">
                  <c:v>0.96375921375921392</c:v>
                </c:pt>
                <c:pt idx="24">
                  <c:v>0.96652334152334152</c:v>
                </c:pt>
                <c:pt idx="25">
                  <c:v>0.96652334152334152</c:v>
                </c:pt>
                <c:pt idx="26">
                  <c:v>0.96652334152334152</c:v>
                </c:pt>
                <c:pt idx="27">
                  <c:v>0.96652334152334152</c:v>
                </c:pt>
                <c:pt idx="28">
                  <c:v>0.96652334152334152</c:v>
                </c:pt>
                <c:pt idx="29">
                  <c:v>0.96652334152334152</c:v>
                </c:pt>
                <c:pt idx="30">
                  <c:v>0.96652334152334152</c:v>
                </c:pt>
                <c:pt idx="31">
                  <c:v>0.96744471744471772</c:v>
                </c:pt>
                <c:pt idx="32">
                  <c:v>0.96744471744471772</c:v>
                </c:pt>
                <c:pt idx="33">
                  <c:v>0.96744471744471772</c:v>
                </c:pt>
                <c:pt idx="34">
                  <c:v>0.96744471744471772</c:v>
                </c:pt>
                <c:pt idx="35">
                  <c:v>0.96744471744471772</c:v>
                </c:pt>
                <c:pt idx="36">
                  <c:v>0.96744471744471772</c:v>
                </c:pt>
                <c:pt idx="37">
                  <c:v>0.96744471744471772</c:v>
                </c:pt>
                <c:pt idx="38">
                  <c:v>0.96744471744471772</c:v>
                </c:pt>
                <c:pt idx="39">
                  <c:v>0.96744471744471772</c:v>
                </c:pt>
              </c:numCache>
            </c:numRef>
          </c:val>
        </c:ser>
        <c:ser>
          <c:idx val="2"/>
          <c:order val="1"/>
          <c:tx>
            <c:strRef>
              <c:f>Sheet3!$X$2</c:f>
              <c:strCache>
                <c:ptCount val="1"/>
                <c:pt idx="0">
                  <c:v>Medium Aeroplanes</c:v>
                </c:pt>
              </c:strCache>
            </c:strRef>
          </c:tx>
          <c:marker>
            <c:symbol val="none"/>
          </c:marker>
          <c:cat>
            <c:numRef>
              <c:f>Sheet3!$U$16:$U$55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</c:numCache>
            </c:numRef>
          </c:cat>
          <c:val>
            <c:numRef>
              <c:f>Sheet3!$X$16:$X$55</c:f>
              <c:numCache>
                <c:formatCode>0%</c:formatCode>
                <c:ptCount val="40"/>
                <c:pt idx="0">
                  <c:v>0.1650224215246637</c:v>
                </c:pt>
                <c:pt idx="1">
                  <c:v>0.25739910313901349</c:v>
                </c:pt>
                <c:pt idx="2">
                  <c:v>0.32017937219730946</c:v>
                </c:pt>
                <c:pt idx="3">
                  <c:v>0.36367713004484314</c:v>
                </c:pt>
                <c:pt idx="4">
                  <c:v>0.42421524663677129</c:v>
                </c:pt>
                <c:pt idx="5">
                  <c:v>0.48565022421524667</c:v>
                </c:pt>
                <c:pt idx="6">
                  <c:v>0.54798206278026895</c:v>
                </c:pt>
                <c:pt idx="7">
                  <c:v>0.62914798206278033</c:v>
                </c:pt>
                <c:pt idx="8">
                  <c:v>0.67623318385650222</c:v>
                </c:pt>
                <c:pt idx="9">
                  <c:v>0.7125560538116591</c:v>
                </c:pt>
                <c:pt idx="10">
                  <c:v>0.72914798206278042</c:v>
                </c:pt>
                <c:pt idx="11">
                  <c:v>0.75246636771300446</c:v>
                </c:pt>
                <c:pt idx="12">
                  <c:v>0.75964125560538154</c:v>
                </c:pt>
                <c:pt idx="13">
                  <c:v>0.7762331838565022</c:v>
                </c:pt>
                <c:pt idx="14">
                  <c:v>0.78789237668161449</c:v>
                </c:pt>
                <c:pt idx="15">
                  <c:v>0.793273542600897</c:v>
                </c:pt>
                <c:pt idx="16">
                  <c:v>0.80269058295964124</c:v>
                </c:pt>
                <c:pt idx="17">
                  <c:v>0.80762331838565038</c:v>
                </c:pt>
                <c:pt idx="18">
                  <c:v>0.80896860986547081</c:v>
                </c:pt>
                <c:pt idx="19">
                  <c:v>0.81300448430493277</c:v>
                </c:pt>
                <c:pt idx="20">
                  <c:v>0.81793721973094158</c:v>
                </c:pt>
                <c:pt idx="21">
                  <c:v>0.82017937219730952</c:v>
                </c:pt>
                <c:pt idx="22">
                  <c:v>0.82825112107623311</c:v>
                </c:pt>
                <c:pt idx="23">
                  <c:v>0.83004484304932746</c:v>
                </c:pt>
                <c:pt idx="24">
                  <c:v>0.83318385650224214</c:v>
                </c:pt>
                <c:pt idx="25">
                  <c:v>0.83363228699551573</c:v>
                </c:pt>
                <c:pt idx="26">
                  <c:v>0.83452914798206268</c:v>
                </c:pt>
                <c:pt idx="27">
                  <c:v>0.83632286995515681</c:v>
                </c:pt>
                <c:pt idx="28">
                  <c:v>0.83632286995515681</c:v>
                </c:pt>
                <c:pt idx="29">
                  <c:v>0.83677130044843073</c:v>
                </c:pt>
                <c:pt idx="30">
                  <c:v>0.83677130044843073</c:v>
                </c:pt>
                <c:pt idx="31">
                  <c:v>0.83721973094170399</c:v>
                </c:pt>
                <c:pt idx="32">
                  <c:v>0.83721973094170399</c:v>
                </c:pt>
                <c:pt idx="33">
                  <c:v>0.83721973094170399</c:v>
                </c:pt>
                <c:pt idx="34">
                  <c:v>0.84035874439461888</c:v>
                </c:pt>
                <c:pt idx="35">
                  <c:v>0.84260089686098671</c:v>
                </c:pt>
                <c:pt idx="36">
                  <c:v>0.84260089686098671</c:v>
                </c:pt>
                <c:pt idx="37">
                  <c:v>0.84260089686098671</c:v>
                </c:pt>
                <c:pt idx="38">
                  <c:v>0.84260089686098671</c:v>
                </c:pt>
                <c:pt idx="39">
                  <c:v>0.84260089686098671</c:v>
                </c:pt>
              </c:numCache>
            </c:numRef>
          </c:val>
        </c:ser>
        <c:ser>
          <c:idx val="3"/>
          <c:order val="2"/>
          <c:tx>
            <c:strRef>
              <c:f>Sheet3!$Y$2</c:f>
              <c:strCache>
                <c:ptCount val="1"/>
                <c:pt idx="0">
                  <c:v>Small Aeroplanes</c:v>
                </c:pt>
              </c:strCache>
            </c:strRef>
          </c:tx>
          <c:marker>
            <c:symbol val="none"/>
          </c:marker>
          <c:cat>
            <c:numRef>
              <c:f>Sheet3!$U$16:$U$55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</c:numCache>
            </c:numRef>
          </c:cat>
          <c:val>
            <c:numRef>
              <c:f>Sheet3!$Y$16:$Y$55</c:f>
              <c:numCache>
                <c:formatCode>0%</c:formatCode>
                <c:ptCount val="40"/>
                <c:pt idx="0">
                  <c:v>4.3468434533674868E-2</c:v>
                </c:pt>
                <c:pt idx="1">
                  <c:v>6.2779368188438558E-2</c:v>
                </c:pt>
                <c:pt idx="2">
                  <c:v>0.118125659183366</c:v>
                </c:pt>
                <c:pt idx="3">
                  <c:v>0.17819295866606399</c:v>
                </c:pt>
                <c:pt idx="4">
                  <c:v>0.2398422982271107</c:v>
                </c:pt>
                <c:pt idx="5">
                  <c:v>0.2806739992968712</c:v>
                </c:pt>
                <c:pt idx="6">
                  <c:v>0.32964190648385322</c:v>
                </c:pt>
                <c:pt idx="7">
                  <c:v>0.38117121189292358</c:v>
                </c:pt>
                <c:pt idx="8">
                  <c:v>0.42855707900155698</c:v>
                </c:pt>
                <c:pt idx="9">
                  <c:v>0.45806338205012304</c:v>
                </c:pt>
                <c:pt idx="10">
                  <c:v>0.4885239314951535</c:v>
                </c:pt>
                <c:pt idx="11">
                  <c:v>0.51222942092310797</c:v>
                </c:pt>
                <c:pt idx="12">
                  <c:v>0.52430817136256336</c:v>
                </c:pt>
                <c:pt idx="13">
                  <c:v>0.53231881874340814</c:v>
                </c:pt>
                <c:pt idx="14">
                  <c:v>0.53882276128773032</c:v>
                </c:pt>
                <c:pt idx="15">
                  <c:v>0.54602983275576322</c:v>
                </c:pt>
                <c:pt idx="16">
                  <c:v>0.54929435990156184</c:v>
                </c:pt>
                <c:pt idx="17">
                  <c:v>0.55283511626739001</c:v>
                </c:pt>
                <c:pt idx="18">
                  <c:v>0.5553211792476519</c:v>
                </c:pt>
                <c:pt idx="19">
                  <c:v>0.5578323539751896</c:v>
                </c:pt>
                <c:pt idx="20">
                  <c:v>0.56087087539551028</c:v>
                </c:pt>
                <c:pt idx="21">
                  <c:v>0.5633067148812213</c:v>
                </c:pt>
                <c:pt idx="22">
                  <c:v>0.56569233087238213</c:v>
                </c:pt>
                <c:pt idx="23">
                  <c:v>0.5682035055999195</c:v>
                </c:pt>
                <c:pt idx="24">
                  <c:v>0.57214604992215357</c:v>
                </c:pt>
                <c:pt idx="25">
                  <c:v>0.57350208427502369</c:v>
                </c:pt>
                <c:pt idx="26">
                  <c:v>0.57495856561699554</c:v>
                </c:pt>
                <c:pt idx="27">
                  <c:v>0.57699261714630112</c:v>
                </c:pt>
                <c:pt idx="28">
                  <c:v>0.57897644518105562</c:v>
                </c:pt>
                <c:pt idx="29">
                  <c:v>0.57947868012656323</c:v>
                </c:pt>
                <c:pt idx="30">
                  <c:v>0.57998091507207072</c:v>
                </c:pt>
                <c:pt idx="31">
                  <c:v>0.58065893224850595</c:v>
                </c:pt>
                <c:pt idx="32">
                  <c:v>0.58161317864497009</c:v>
                </c:pt>
                <c:pt idx="33">
                  <c:v>0.58224097232685457</c:v>
                </c:pt>
                <c:pt idx="34">
                  <c:v>0.5833961127015217</c:v>
                </c:pt>
                <c:pt idx="35">
                  <c:v>0.58402390638340629</c:v>
                </c:pt>
                <c:pt idx="36">
                  <c:v>0.58515393501079793</c:v>
                </c:pt>
                <c:pt idx="37">
                  <c:v>0.58650996936366817</c:v>
                </c:pt>
                <c:pt idx="38">
                  <c:v>0.58688664557279879</c:v>
                </c:pt>
                <c:pt idx="39">
                  <c:v>0.58731354527648028</c:v>
                </c:pt>
              </c:numCache>
            </c:numRef>
          </c:val>
        </c:ser>
        <c:ser>
          <c:idx val="5"/>
          <c:order val="3"/>
          <c:tx>
            <c:strRef>
              <c:f>Sheet3!$AA$2</c:f>
              <c:strCache>
                <c:ptCount val="1"/>
                <c:pt idx="0">
                  <c:v>Sport Aircraft</c:v>
                </c:pt>
              </c:strCache>
            </c:strRef>
          </c:tx>
          <c:marker>
            <c:symbol val="none"/>
          </c:marker>
          <c:cat>
            <c:numRef>
              <c:f>Sheet3!$U$16:$U$55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</c:numCache>
            </c:numRef>
          </c:cat>
          <c:val>
            <c:numRef>
              <c:f>Sheet3!$AA$16:$AA$55</c:f>
              <c:numCache>
                <c:formatCode>0%</c:formatCode>
                <c:ptCount val="40"/>
                <c:pt idx="0">
                  <c:v>4.0556900726392259E-2</c:v>
                </c:pt>
                <c:pt idx="1">
                  <c:v>4.5803066989507681E-2</c:v>
                </c:pt>
                <c:pt idx="2">
                  <c:v>7.7481840193704604E-2</c:v>
                </c:pt>
                <c:pt idx="3">
                  <c:v>0.1242937853107345</c:v>
                </c:pt>
                <c:pt idx="4">
                  <c:v>0.17110573042776436</c:v>
                </c:pt>
                <c:pt idx="5">
                  <c:v>0.20782889426957221</c:v>
                </c:pt>
                <c:pt idx="6">
                  <c:v>0.25363196125907994</c:v>
                </c:pt>
                <c:pt idx="7">
                  <c:v>0.30589184826472965</c:v>
                </c:pt>
                <c:pt idx="8">
                  <c:v>0.34866828087167073</c:v>
                </c:pt>
                <c:pt idx="9">
                  <c:v>0.38882163034705419</c:v>
                </c:pt>
                <c:pt idx="10">
                  <c:v>0.4196933010492333</c:v>
                </c:pt>
                <c:pt idx="11">
                  <c:v>0.43664245359160619</c:v>
                </c:pt>
                <c:pt idx="12">
                  <c:v>0.45338983050847464</c:v>
                </c:pt>
                <c:pt idx="13">
                  <c:v>0.46267150928167883</c:v>
                </c:pt>
                <c:pt idx="14">
                  <c:v>0.46589991928974989</c:v>
                </c:pt>
                <c:pt idx="15">
                  <c:v>0.47255851493139628</c:v>
                </c:pt>
                <c:pt idx="16">
                  <c:v>0.47558514931396295</c:v>
                </c:pt>
                <c:pt idx="17">
                  <c:v>0.47679580306698949</c:v>
                </c:pt>
                <c:pt idx="18">
                  <c:v>0.47760290556900736</c:v>
                </c:pt>
                <c:pt idx="19">
                  <c:v>0.48062953995157387</c:v>
                </c:pt>
                <c:pt idx="20">
                  <c:v>0.48325262308313155</c:v>
                </c:pt>
                <c:pt idx="21">
                  <c:v>0.48527037933817602</c:v>
                </c:pt>
                <c:pt idx="22">
                  <c:v>0.4858757062146894</c:v>
                </c:pt>
                <c:pt idx="23">
                  <c:v>0.48769168684422926</c:v>
                </c:pt>
                <c:pt idx="24">
                  <c:v>0.49092009685230037</c:v>
                </c:pt>
                <c:pt idx="25">
                  <c:v>0.49192897497982263</c:v>
                </c:pt>
                <c:pt idx="26">
                  <c:v>0.49313962873284911</c:v>
                </c:pt>
                <c:pt idx="27">
                  <c:v>0.49414850686037132</c:v>
                </c:pt>
                <c:pt idx="28">
                  <c:v>0.49414850686037132</c:v>
                </c:pt>
                <c:pt idx="29">
                  <c:v>0.49535916061339791</c:v>
                </c:pt>
                <c:pt idx="30">
                  <c:v>0.4959644874899114</c:v>
                </c:pt>
                <c:pt idx="31">
                  <c:v>0.49616626311541578</c:v>
                </c:pt>
                <c:pt idx="32">
                  <c:v>0.49636803874092017</c:v>
                </c:pt>
                <c:pt idx="33">
                  <c:v>0.49757869249394682</c:v>
                </c:pt>
                <c:pt idx="34">
                  <c:v>0.49858757062146897</c:v>
                </c:pt>
                <c:pt idx="35">
                  <c:v>0.49919289749798235</c:v>
                </c:pt>
                <c:pt idx="36">
                  <c:v>0.49979822437449561</c:v>
                </c:pt>
                <c:pt idx="37">
                  <c:v>0.5002017756255045</c:v>
                </c:pt>
                <c:pt idx="38">
                  <c:v>0.50040355125100877</c:v>
                </c:pt>
                <c:pt idx="39">
                  <c:v>0.50100887812752215</c:v>
                </c:pt>
              </c:numCache>
            </c:numRef>
          </c:val>
        </c:ser>
        <c:ser>
          <c:idx val="0"/>
          <c:order val="4"/>
          <c:tx>
            <c:strRef>
              <c:f>Sheet3!$V$2</c:f>
              <c:strCache>
                <c:ptCount val="1"/>
                <c:pt idx="0">
                  <c:v>Agricultural Operations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Sheet3!$U$16:$U$55</c:f>
              <c:numCache>
                <c:formatCode>General</c:formatCode>
                <c:ptCount val="4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</c:numCache>
            </c:numRef>
          </c:cat>
          <c:val>
            <c:numRef>
              <c:f>Sheet3!$V$16:$V$55</c:f>
              <c:numCache>
                <c:formatCode>0%</c:formatCode>
                <c:ptCount val="40"/>
                <c:pt idx="0">
                  <c:v>2.6895565092989994E-2</c:v>
                </c:pt>
                <c:pt idx="1">
                  <c:v>7.3533619456366245E-2</c:v>
                </c:pt>
                <c:pt idx="2">
                  <c:v>0.15879828326180262</c:v>
                </c:pt>
                <c:pt idx="3">
                  <c:v>0.23919885550786843</c:v>
                </c:pt>
                <c:pt idx="4">
                  <c:v>0.3236051502145923</c:v>
                </c:pt>
                <c:pt idx="5">
                  <c:v>0.39284692417739636</c:v>
                </c:pt>
                <c:pt idx="6">
                  <c:v>0.44978540772532183</c:v>
                </c:pt>
                <c:pt idx="7">
                  <c:v>0.50414878397711016</c:v>
                </c:pt>
                <c:pt idx="8">
                  <c:v>0.5582260371959944</c:v>
                </c:pt>
                <c:pt idx="9">
                  <c:v>0.59828326180257496</c:v>
                </c:pt>
                <c:pt idx="10">
                  <c:v>0.62975679542203145</c:v>
                </c:pt>
                <c:pt idx="11">
                  <c:v>0.65350500715307602</c:v>
                </c:pt>
                <c:pt idx="12">
                  <c:v>0.67153075822603725</c:v>
                </c:pt>
                <c:pt idx="13">
                  <c:v>0.68240343347639498</c:v>
                </c:pt>
                <c:pt idx="14">
                  <c:v>0.69184549356223191</c:v>
                </c:pt>
                <c:pt idx="15">
                  <c:v>0.7024320457796851</c:v>
                </c:pt>
                <c:pt idx="16">
                  <c:v>0.71330472103004283</c:v>
                </c:pt>
                <c:pt idx="17">
                  <c:v>0.72446351931330477</c:v>
                </c:pt>
                <c:pt idx="18">
                  <c:v>0.7296137339055796</c:v>
                </c:pt>
                <c:pt idx="19">
                  <c:v>0.7367668097281832</c:v>
                </c:pt>
                <c:pt idx="20">
                  <c:v>0.74477825464949965</c:v>
                </c:pt>
                <c:pt idx="21">
                  <c:v>0.75107296137339064</c:v>
                </c:pt>
                <c:pt idx="22">
                  <c:v>0.75507868383404864</c:v>
                </c:pt>
                <c:pt idx="23">
                  <c:v>0.76080114449213165</c:v>
                </c:pt>
                <c:pt idx="24">
                  <c:v>0.76537911301859829</c:v>
                </c:pt>
                <c:pt idx="25">
                  <c:v>0.76738197424892718</c:v>
                </c:pt>
                <c:pt idx="26">
                  <c:v>0.76995708154506448</c:v>
                </c:pt>
                <c:pt idx="27">
                  <c:v>0.77339055793991429</c:v>
                </c:pt>
                <c:pt idx="28">
                  <c:v>0.77682403433476421</c:v>
                </c:pt>
                <c:pt idx="29">
                  <c:v>0.7791130185979972</c:v>
                </c:pt>
                <c:pt idx="30">
                  <c:v>0.7816881258941345</c:v>
                </c:pt>
                <c:pt idx="31">
                  <c:v>0.78369098712446361</c:v>
                </c:pt>
                <c:pt idx="32">
                  <c:v>0.78454935622317623</c:v>
                </c:pt>
                <c:pt idx="33">
                  <c:v>0.78655221745350512</c:v>
                </c:pt>
                <c:pt idx="34">
                  <c:v>0.78798283261802582</c:v>
                </c:pt>
                <c:pt idx="35">
                  <c:v>0.78884120171673822</c:v>
                </c:pt>
                <c:pt idx="36">
                  <c:v>0.79113018597997131</c:v>
                </c:pt>
                <c:pt idx="37">
                  <c:v>0.79313304721030042</c:v>
                </c:pt>
                <c:pt idx="38">
                  <c:v>0.79399141630901304</c:v>
                </c:pt>
                <c:pt idx="39">
                  <c:v>0.79484978540772533</c:v>
                </c:pt>
              </c:numCache>
            </c:numRef>
          </c:val>
        </c:ser>
        <c:dLbls/>
        <c:marker val="1"/>
        <c:axId val="95041024"/>
        <c:axId val="95042944"/>
      </c:lineChart>
      <c:catAx>
        <c:axId val="95041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Weeks after end of Quarter</a:t>
                </a:r>
              </a:p>
            </c:rich>
          </c:tx>
          <c:layout/>
        </c:title>
        <c:numFmt formatCode="General" sourceLinked="1"/>
        <c:tickLblPos val="nextTo"/>
        <c:crossAx val="95042944"/>
        <c:crosses val="autoZero"/>
        <c:auto val="1"/>
        <c:lblAlgn val="ctr"/>
        <c:lblOffset val="100"/>
        <c:tickLblSkip val="4"/>
      </c:catAx>
      <c:valAx>
        <c:axId val="9504294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Percent of Expected Returns Received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5041024"/>
        <c:crosses val="autoZero"/>
        <c:crossBetween val="between"/>
        <c:majorUnit val="0.2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</c:chart>
  <c:spPr>
    <a:solidFill>
      <a:schemeClr val="bg2"/>
    </a:solidFill>
    <a:ln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0.21429</cdr:x>
      <cdr:y>0.11111</cdr:y>
    </cdr:from>
    <cdr:to>
      <cdr:x>0.29504</cdr:x>
      <cdr:y>0.59042</cdr:y>
    </cdr:to>
    <cdr:grpSp>
      <cdr:nvGrpSpPr>
        <cdr:cNvPr id="11" name="Group 10"/>
        <cdr:cNvGrpSpPr/>
      </cdr:nvGrpSpPr>
      <cdr:grpSpPr>
        <a:xfrm xmlns:a="http://schemas.openxmlformats.org/drawingml/2006/main">
          <a:off x="1296170" y="432044"/>
          <a:ext cx="488430" cy="1863764"/>
          <a:chOff x="1517198" y="979715"/>
          <a:chExt cx="830036" cy="5728607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 flipV="1">
            <a:off x="1911806" y="979715"/>
            <a:ext cx="81643" cy="5170714"/>
          </a:xfrm>
          <a:prstGeom xmlns:a="http://schemas.openxmlformats.org/drawingml/2006/main" prst="line">
            <a:avLst/>
          </a:prstGeom>
          <a:ln xmlns:a="http://schemas.openxmlformats.org/drawingml/2006/main" w="34925"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1517198" y="6422572"/>
            <a:ext cx="830036" cy="2857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NZ" sz="1100"/>
              <a:t>Due Date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2EBB-03DA-4B9A-B56F-11A475E9DB4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7A195-10A1-40E0-ADE3-5E3A21F97A9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7279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Time, Continue If OK?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A195-10A1-40E0-ADE3-5E3A21F97A9E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40488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33% report by the due date of 4 weeks</a:t>
            </a:r>
            <a:r>
              <a:rPr lang="en-US" baseline="0" dirty="0" smtClean="0"/>
              <a:t> after the quarter --- Out of date stats</a:t>
            </a:r>
          </a:p>
          <a:p>
            <a:r>
              <a:rPr lang="en-US" baseline="0" dirty="0" smtClean="0"/>
              <a:t>Lowest return rate amongst professional; operators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7A195-10A1-40E0-ADE3-5E3A21F97A9E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98956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78AC91-7E3B-4203-8443-F46FC126EAF6}" type="datetimeFigureOut">
              <a:rPr lang="en-NZ" smtClean="0"/>
              <a:pPr/>
              <a:t>3/08/2012</a:t>
            </a:fld>
            <a:endParaRPr lang="en-N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A967A9-028F-4113-90B9-E81EB37C163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SECTOR Risk Profiles</a:t>
            </a:r>
            <a:endParaRPr lang="en-NZ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Jack Stanton</a:t>
            </a:r>
          </a:p>
          <a:p>
            <a:r>
              <a:rPr lang="en-US" sz="2800" dirty="0" smtClean="0"/>
              <a:t>Manager Intelligence Safety &amp; Risk Analysis Unit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xmlns="" val="3968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can be done?</a:t>
            </a:r>
          </a:p>
          <a:p>
            <a:r>
              <a:rPr lang="en-US" dirty="0" smtClean="0"/>
              <a:t>How well will it work?</a:t>
            </a:r>
          </a:p>
          <a:p>
            <a:r>
              <a:rPr lang="en-US" dirty="0" smtClean="0"/>
              <a:t>A qualitative or ‘gut-feel’ analysis.</a:t>
            </a:r>
          </a:p>
          <a:p>
            <a:r>
              <a:rPr lang="en-US" dirty="0" smtClean="0"/>
              <a:t>This mitigation will: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completely,</a:t>
            </a:r>
          </a:p>
          <a:p>
            <a:r>
              <a:rPr lang="en-US" dirty="0" smtClean="0"/>
              <a:t>		</a:t>
            </a:r>
            <a:r>
              <a:rPr lang="en-US" b="1" dirty="0" smtClean="0"/>
              <a:t>  mostly,</a:t>
            </a:r>
          </a:p>
          <a:p>
            <a:r>
              <a:rPr lang="en-US" dirty="0" smtClean="0"/>
              <a:t>			</a:t>
            </a:r>
            <a:r>
              <a:rPr lang="en-US" b="1" dirty="0" smtClean="0"/>
              <a:t>or hardly</a:t>
            </a:r>
          </a:p>
          <a:p>
            <a:r>
              <a:rPr lang="en-US" dirty="0" smtClean="0"/>
              <a:t>					fix the problem.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9121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Profile 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Considering the mitigations, reassess the residual risk</a:t>
            </a:r>
          </a:p>
          <a:p>
            <a:r>
              <a:rPr lang="en-US" sz="3600" dirty="0" smtClean="0"/>
              <a:t>Rank the safety risks from highest to lowest.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649270"/>
              </p:ext>
            </p:extLst>
          </p:nvPr>
        </p:nvGraphicFramePr>
        <p:xfrm>
          <a:off x="1547664" y="4005064"/>
          <a:ext cx="6096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Description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Mitigation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Ranking</a:t>
                      </a:r>
                      <a:endParaRPr lang="en-NZ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en-NZ" dirty="0" smtClean="0"/>
                        <a:t>Risk 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aseline="0" dirty="0" smtClean="0"/>
                        <a:t>Big  problem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Fix 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NZ" dirty="0" smtClean="0"/>
                        <a:t>Risk 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Another Problem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Fix 2 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NZ" dirty="0" smtClean="0"/>
                        <a:t>Risk 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Not such </a:t>
                      </a:r>
                      <a:r>
                        <a:rPr lang="en-NZ" baseline="0" dirty="0" smtClean="0"/>
                        <a:t>a big problem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Fix 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Risk Profiles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687216" cy="11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863" y="3645024"/>
            <a:ext cx="2687216" cy="18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5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</a:t>
            </a:r>
            <a:r>
              <a:rPr lang="en-US" dirty="0" err="1" smtClean="0"/>
              <a:t>RISk</a:t>
            </a:r>
            <a:r>
              <a:rPr lang="en-US" dirty="0" smtClean="0"/>
              <a:t> Profile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686800" cy="216024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Why Agricultural Aviation?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xmlns="" val="10677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Risk Profiles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038134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939" b="69274" l="4270" r="9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4797152"/>
            <a:ext cx="1208218" cy="9128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20416" y="3284984"/>
            <a:ext cx="1152128" cy="7002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939" b="93855" l="5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1340768"/>
            <a:ext cx="1164590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5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candidate Sectors for Risk Profiles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NZ" sz="4400" dirty="0" smtClean="0"/>
              <a:t>Agricultural Aviation</a:t>
            </a:r>
          </a:p>
          <a:p>
            <a:pPr marL="800100" lvl="2" indent="0">
              <a:buNone/>
            </a:pPr>
            <a:r>
              <a:rPr lang="en-NZ" sz="4400" dirty="0" smtClean="0"/>
              <a:t> </a:t>
            </a:r>
          </a:p>
          <a:p>
            <a:pPr lvl="2"/>
            <a:r>
              <a:rPr lang="en-NZ" sz="4400" dirty="0" smtClean="0"/>
              <a:t>Pilot Training Industry</a:t>
            </a:r>
          </a:p>
          <a:p>
            <a:pPr lvl="2"/>
            <a:endParaRPr lang="en-NZ" sz="4400" dirty="0" smtClean="0"/>
          </a:p>
          <a:p>
            <a:pPr lvl="2"/>
            <a:r>
              <a:rPr lang="en-NZ" sz="4400" dirty="0" smtClean="0"/>
              <a:t>Adventure Aviation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9421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Sector Risk profiles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sz="3600" dirty="0" smtClean="0"/>
              <a:t>Q: 	How do sector </a:t>
            </a:r>
            <a:r>
              <a:rPr lang="en-US" sz="3600" dirty="0"/>
              <a:t>r</a:t>
            </a:r>
            <a:r>
              <a:rPr lang="en-US" sz="3600" dirty="0" smtClean="0"/>
              <a:t>isk </a:t>
            </a:r>
            <a:r>
              <a:rPr lang="en-US" sz="3600" dirty="0"/>
              <a:t>p</a:t>
            </a:r>
            <a:r>
              <a:rPr lang="en-US" sz="3600" dirty="0" smtClean="0"/>
              <a:t>rofiles fit into the 	CAA 	regulatory </a:t>
            </a:r>
            <a:r>
              <a:rPr lang="en-US" sz="3600" dirty="0"/>
              <a:t>m</a:t>
            </a:r>
            <a:r>
              <a:rPr lang="en-US" sz="3600" dirty="0" smtClean="0"/>
              <a:t>odel?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NZ" sz="3600" dirty="0" smtClean="0"/>
              <a:t>A: 	Initial step in the regulatory process</a:t>
            </a:r>
          </a:p>
          <a:p>
            <a:pPr lvl="1"/>
            <a:r>
              <a:rPr lang="en-NZ" sz="3200" dirty="0" smtClean="0"/>
              <a:t>Identify problems</a:t>
            </a:r>
          </a:p>
          <a:p>
            <a:pPr lvl="1"/>
            <a:r>
              <a:rPr lang="en-NZ" sz="3200" dirty="0" smtClean="0"/>
              <a:t>Understand them</a:t>
            </a:r>
          </a:p>
          <a:p>
            <a:pPr lvl="1"/>
            <a:r>
              <a:rPr lang="en-NZ" sz="3200" dirty="0" smtClean="0"/>
              <a:t>Find ways to fix them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7886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69021" y="305314"/>
            <a:ext cx="1284594" cy="963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0395" y="305314"/>
            <a:ext cx="1691543" cy="951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5295" y="305314"/>
            <a:ext cx="1323816" cy="9514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33" name="Group 1032"/>
          <p:cNvGrpSpPr/>
          <p:nvPr/>
        </p:nvGrpSpPr>
        <p:grpSpPr>
          <a:xfrm>
            <a:off x="2611317" y="1256806"/>
            <a:ext cx="3415887" cy="1182685"/>
            <a:chOff x="2611317" y="1256806"/>
            <a:chExt cx="3415887" cy="11826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866" y="1700808"/>
              <a:ext cx="1129977" cy="7386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</p:pic>
        <p:grpSp>
          <p:nvGrpSpPr>
            <p:cNvPr id="1025" name="Group 1024"/>
            <p:cNvGrpSpPr/>
            <p:nvPr/>
          </p:nvGrpSpPr>
          <p:grpSpPr>
            <a:xfrm>
              <a:off x="2611317" y="1256806"/>
              <a:ext cx="3415887" cy="444002"/>
              <a:chOff x="2611317" y="1256806"/>
              <a:chExt cx="3415887" cy="444002"/>
            </a:xfrm>
          </p:grpSpPr>
          <p:cxnSp>
            <p:nvCxnSpPr>
              <p:cNvPr id="17" name="Elbow Connector 16"/>
              <p:cNvCxnSpPr>
                <a:stCxn id="2" idx="2"/>
                <a:endCxn id="2050" idx="0"/>
              </p:cNvCxnSpPr>
              <p:nvPr/>
            </p:nvCxnSpPr>
            <p:spPr>
              <a:xfrm rot="16200000" flipH="1">
                <a:off x="3235562" y="644515"/>
                <a:ext cx="432048" cy="1680537"/>
              </a:xfrm>
              <a:prstGeom prst="bentConnector3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>
                <a:stCxn id="4" idx="2"/>
                <a:endCxn id="2050" idx="0"/>
              </p:cNvCxnSpPr>
              <p:nvPr/>
            </p:nvCxnSpPr>
            <p:spPr>
              <a:xfrm rot="5400000">
                <a:off x="4937529" y="611133"/>
                <a:ext cx="444001" cy="1735348"/>
              </a:xfrm>
              <a:prstGeom prst="bentConnector3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4" name="Group 1033"/>
          <p:cNvGrpSpPr/>
          <p:nvPr/>
        </p:nvGrpSpPr>
        <p:grpSpPr>
          <a:xfrm>
            <a:off x="3744116" y="2439490"/>
            <a:ext cx="1112727" cy="1434316"/>
            <a:chOff x="3744116" y="2439490"/>
            <a:chExt cx="1112727" cy="1434316"/>
          </a:xfrm>
        </p:grpSpPr>
        <p:sp>
          <p:nvSpPr>
            <p:cNvPr id="5" name="Hexagon 4"/>
            <p:cNvSpPr/>
            <p:nvPr/>
          </p:nvSpPr>
          <p:spPr>
            <a:xfrm>
              <a:off x="3744116" y="2848678"/>
              <a:ext cx="1112727" cy="1025128"/>
            </a:xfrm>
            <a:prstGeom prst="hexagon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+mj-lt"/>
                </a:rPr>
                <a:t>SECTOR RISK PROFILE</a:t>
              </a:r>
              <a:endParaRPr lang="en-NZ" sz="1200" dirty="0"/>
            </a:p>
          </p:txBody>
        </p:sp>
        <p:cxnSp>
          <p:nvCxnSpPr>
            <p:cNvPr id="25" name="Elbow Connector 24"/>
            <p:cNvCxnSpPr>
              <a:stCxn id="2050" idx="2"/>
            </p:cNvCxnSpPr>
            <p:nvPr/>
          </p:nvCxnSpPr>
          <p:spPr>
            <a:xfrm rot="16200000" flipH="1">
              <a:off x="4091574" y="2639772"/>
              <a:ext cx="409187" cy="8624"/>
            </a:xfrm>
            <a:prstGeom prst="bentConnector3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 1035"/>
          <p:cNvGrpSpPr/>
          <p:nvPr/>
        </p:nvGrpSpPr>
        <p:grpSpPr>
          <a:xfrm>
            <a:off x="3654194" y="4027558"/>
            <a:ext cx="1505335" cy="1415241"/>
            <a:chOff x="3654194" y="4027558"/>
            <a:chExt cx="1505335" cy="141524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194" y="4756155"/>
              <a:ext cx="1505335" cy="686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9" name="Down Arrow 28"/>
            <p:cNvSpPr/>
            <p:nvPr/>
          </p:nvSpPr>
          <p:spPr>
            <a:xfrm>
              <a:off x="4246060" y="4027558"/>
              <a:ext cx="253932" cy="55357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1557355" y="1821775"/>
            <a:ext cx="5750435" cy="3004524"/>
            <a:chOff x="1557355" y="1821775"/>
            <a:chExt cx="5750435" cy="30045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42830" y="1821775"/>
              <a:ext cx="980666" cy="886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96450" y="2103944"/>
              <a:ext cx="982089" cy="6710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57355" y="3775237"/>
              <a:ext cx="823332" cy="1051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62845" y="4027558"/>
              <a:ext cx="944945" cy="7087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73" name="Right Arrow 2072"/>
            <p:cNvSpPr/>
            <p:nvPr/>
          </p:nvSpPr>
          <p:spPr>
            <a:xfrm rot="1894720">
              <a:off x="2593966" y="2641219"/>
              <a:ext cx="1280531" cy="20459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2074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71707">
              <a:off x="2567496" y="3644197"/>
              <a:ext cx="115887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416805">
              <a:off x="4919439" y="2414278"/>
              <a:ext cx="115887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614151">
              <a:off x="4954167" y="3634651"/>
              <a:ext cx="1158875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8" name="Group 1037"/>
          <p:cNvGrpSpPr/>
          <p:nvPr/>
        </p:nvGrpSpPr>
        <p:grpSpPr>
          <a:xfrm>
            <a:off x="1651925" y="5442798"/>
            <a:ext cx="5844957" cy="1230303"/>
            <a:chOff x="1651925" y="5442798"/>
            <a:chExt cx="5844957" cy="123030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982862"/>
              <a:ext cx="1052674" cy="52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93130" y="5971627"/>
              <a:ext cx="1444836" cy="539049"/>
            </a:xfrm>
            <a:prstGeom prst="rect">
              <a:avLst/>
            </a:prstGeom>
            <a:gradFill>
              <a:gsLst>
                <a:gs pos="0">
                  <a:srgbClr val="3A8E3E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SHARED</a:t>
              </a:r>
              <a:endParaRPr lang="en-NZ" dirty="0">
                <a:solidFill>
                  <a:srgbClr val="002060"/>
                </a:solidFill>
              </a:endParaRPr>
            </a:p>
          </p:txBody>
        </p:sp>
        <p:grpSp>
          <p:nvGrpSpPr>
            <p:cNvPr id="1037" name="Group 1036"/>
            <p:cNvGrpSpPr/>
            <p:nvPr/>
          </p:nvGrpSpPr>
          <p:grpSpPr>
            <a:xfrm>
              <a:off x="1951691" y="5442798"/>
              <a:ext cx="5018854" cy="540063"/>
              <a:chOff x="1951691" y="5442798"/>
              <a:chExt cx="5018854" cy="540063"/>
            </a:xfrm>
          </p:grpSpPr>
          <p:cxnSp>
            <p:nvCxnSpPr>
              <p:cNvPr id="31" name="Elbow Connector 30"/>
              <p:cNvCxnSpPr>
                <a:stCxn id="1030" idx="2"/>
              </p:cNvCxnSpPr>
              <p:nvPr/>
            </p:nvCxnSpPr>
            <p:spPr>
              <a:xfrm rot="5400000">
                <a:off x="2914863" y="4479626"/>
                <a:ext cx="528827" cy="2455172"/>
              </a:xfrm>
              <a:prstGeom prst="bentConnector3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Elbow Connector 2048"/>
              <p:cNvCxnSpPr>
                <a:stCxn id="1030" idx="2"/>
                <a:endCxn id="7" idx="0"/>
              </p:cNvCxnSpPr>
              <p:nvPr/>
            </p:nvCxnSpPr>
            <p:spPr>
              <a:xfrm rot="16200000" flipH="1">
                <a:off x="4146791" y="5702870"/>
                <a:ext cx="528828" cy="868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6" name="Elbow Connector 2055"/>
              <p:cNvCxnSpPr>
                <a:stCxn id="1030" idx="2"/>
                <a:endCxn id="1032" idx="0"/>
              </p:cNvCxnSpPr>
              <p:nvPr/>
            </p:nvCxnSpPr>
            <p:spPr>
              <a:xfrm rot="16200000" flipH="1">
                <a:off x="5418672" y="4430988"/>
                <a:ext cx="540063" cy="256368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79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925" y="5971626"/>
              <a:ext cx="678656" cy="70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958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073150" cy="66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508104" y="3140968"/>
            <a:ext cx="3168352" cy="1008112"/>
            <a:chOff x="5508104" y="3140968"/>
            <a:chExt cx="3168352" cy="10081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33246"/>
              <a:ext cx="1474787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7102136" y="3140968"/>
              <a:ext cx="157432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e.g.</a:t>
              </a:r>
            </a:p>
            <a:p>
              <a:pPr algn="ctr"/>
              <a:r>
                <a:rPr lang="en-US" dirty="0" smtClean="0"/>
                <a:t>Audit Depth &amp; Frequency </a:t>
              </a:r>
              <a:endParaRPr lang="en-NZ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7322" y="4014346"/>
            <a:ext cx="2225636" cy="2294974"/>
            <a:chOff x="3427322" y="4014346"/>
            <a:chExt cx="2225636" cy="229497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5596" y="4577908"/>
              <a:ext cx="1474787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3427322" y="5491866"/>
              <a:ext cx="2225636" cy="8174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Other form of intervention</a:t>
              </a:r>
              <a:endParaRPr lang="en-NZ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8054" y="3140968"/>
            <a:ext cx="2864495" cy="3528392"/>
            <a:chOff x="428054" y="3140968"/>
            <a:chExt cx="2864495" cy="3528392"/>
          </a:xfrm>
        </p:grpSpPr>
        <p:sp>
          <p:nvSpPr>
            <p:cNvPr id="12" name="Flowchart: Document 11"/>
            <p:cNvSpPr/>
            <p:nvPr/>
          </p:nvSpPr>
          <p:spPr>
            <a:xfrm>
              <a:off x="428054" y="6096029"/>
              <a:ext cx="903585" cy="432048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Part 137</a:t>
              </a:r>
              <a:endParaRPr lang="en-NZ" sz="1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42865" y="3140968"/>
              <a:ext cx="2749684" cy="3528392"/>
              <a:chOff x="542865" y="3140968"/>
              <a:chExt cx="2749684" cy="3528392"/>
            </a:xfrm>
          </p:grpSpPr>
          <p:sp>
            <p:nvSpPr>
              <p:cNvPr id="4" name="Right Arrow 3"/>
              <p:cNvSpPr/>
              <p:nvPr/>
            </p:nvSpPr>
            <p:spPr>
              <a:xfrm rot="10800000">
                <a:off x="1852389" y="3292876"/>
                <a:ext cx="1440160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542865" y="3140968"/>
                <a:ext cx="1309523" cy="100811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e.g. Rule Project</a:t>
                </a:r>
                <a:endParaRPr lang="en-NZ" sz="2000" dirty="0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1043608" y="4230370"/>
                <a:ext cx="288032" cy="4227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" name="Flowchart: Document 12"/>
              <p:cNvSpPr/>
              <p:nvPr/>
            </p:nvSpPr>
            <p:spPr>
              <a:xfrm>
                <a:off x="1475656" y="6021288"/>
                <a:ext cx="792088" cy="648072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AC-137</a:t>
                </a:r>
                <a:endParaRPr lang="en-NZ" sz="14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>
                <a:off x="719572" y="4621530"/>
                <a:ext cx="1001142" cy="93610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02708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3592405">
                <a:off x="1361455" y="5620283"/>
                <a:ext cx="576064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87656">
                <a:off x="651246" y="5507304"/>
                <a:ext cx="457200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3426484" y="1237676"/>
            <a:ext cx="1870601" cy="1298864"/>
            <a:chOff x="3426484" y="1237676"/>
            <a:chExt cx="1870601" cy="1298864"/>
          </a:xfrm>
        </p:grpSpPr>
        <p:sp>
          <p:nvSpPr>
            <p:cNvPr id="3" name="Rounded Rectangle 2"/>
            <p:cNvSpPr/>
            <p:nvPr/>
          </p:nvSpPr>
          <p:spPr>
            <a:xfrm>
              <a:off x="3568893" y="1816460"/>
              <a:ext cx="172819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Identify regulatory tools</a:t>
              </a:r>
              <a:endParaRPr lang="en-NZ" sz="1600" dirty="0"/>
            </a:p>
          </p:txBody>
        </p:sp>
        <p:sp>
          <p:nvSpPr>
            <p:cNvPr id="6" name="Bent Arrow 5"/>
            <p:cNvSpPr/>
            <p:nvPr/>
          </p:nvSpPr>
          <p:spPr>
            <a:xfrm rot="5400000">
              <a:off x="3726248" y="937912"/>
              <a:ext cx="513289" cy="111281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39416" y="554508"/>
            <a:ext cx="1512168" cy="1196455"/>
            <a:chOff x="1839416" y="554508"/>
            <a:chExt cx="1512168" cy="1196455"/>
          </a:xfrm>
        </p:grpSpPr>
        <p:sp>
          <p:nvSpPr>
            <p:cNvPr id="2" name="Rounded Rectangle 1"/>
            <p:cNvSpPr/>
            <p:nvPr/>
          </p:nvSpPr>
          <p:spPr>
            <a:xfrm>
              <a:off x="1839416" y="1124744"/>
              <a:ext cx="1512168" cy="6262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Understand the issue</a:t>
              </a:r>
              <a:endParaRPr lang="en-NZ" sz="20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49" y="554508"/>
              <a:ext cx="536575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396891" y="2589418"/>
            <a:ext cx="2016224" cy="1336610"/>
            <a:chOff x="3396891" y="2589418"/>
            <a:chExt cx="2016224" cy="1336610"/>
          </a:xfrm>
        </p:grpSpPr>
        <p:sp>
          <p:nvSpPr>
            <p:cNvPr id="5" name="Flowchart: Decision 4"/>
            <p:cNvSpPr/>
            <p:nvPr/>
          </p:nvSpPr>
          <p:spPr>
            <a:xfrm>
              <a:off x="3396891" y="2917916"/>
              <a:ext cx="2016224" cy="10081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Select the best tool</a:t>
              </a:r>
              <a:endParaRPr lang="en-NZ" sz="1600" dirty="0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4276621" y="2636913"/>
              <a:ext cx="311013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xmlns="" val="24254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692697"/>
            <a:ext cx="1073150" cy="608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48394" y="1340958"/>
            <a:ext cx="4087328" cy="1964866"/>
            <a:chOff x="2348394" y="1340958"/>
            <a:chExt cx="4087328" cy="19648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19872" y="1875563"/>
              <a:ext cx="2154679" cy="1430261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" name="Down Arrow 2"/>
            <p:cNvSpPr/>
            <p:nvPr/>
          </p:nvSpPr>
          <p:spPr>
            <a:xfrm rot="18733525">
              <a:off x="2595282" y="1314551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762601">
              <a:off x="5612603" y="1365564"/>
              <a:ext cx="847725" cy="79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40502" y="3356992"/>
            <a:ext cx="3787056" cy="2988332"/>
            <a:chOff x="2840502" y="3356992"/>
            <a:chExt cx="3787056" cy="2988332"/>
          </a:xfrm>
        </p:grpSpPr>
        <p:sp>
          <p:nvSpPr>
            <p:cNvPr id="4" name="Down Arrow 3"/>
            <p:cNvSpPr/>
            <p:nvPr/>
          </p:nvSpPr>
          <p:spPr>
            <a:xfrm>
              <a:off x="4353195" y="3356992"/>
              <a:ext cx="28803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13956781"/>
                </p:ext>
              </p:extLst>
            </p:nvPr>
          </p:nvGraphicFramePr>
          <p:xfrm>
            <a:off x="2840502" y="4077072"/>
            <a:ext cx="3787056" cy="226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7727" y="447195"/>
            <a:ext cx="12747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0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Sector risk profiles: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CAA is going to conduct a Sector Risk Profile of the Agricultural Aviation Industry</a:t>
            </a:r>
          </a:p>
          <a:p>
            <a:endParaRPr lang="en-NZ" dirty="0" smtClean="0"/>
          </a:p>
          <a:p>
            <a:r>
              <a:rPr lang="en-NZ" sz="3600" dirty="0" smtClean="0"/>
              <a:t>What?</a:t>
            </a:r>
          </a:p>
          <a:p>
            <a:r>
              <a:rPr lang="en-US" sz="3600" dirty="0" smtClean="0"/>
              <a:t>How ?</a:t>
            </a:r>
          </a:p>
          <a:p>
            <a:r>
              <a:rPr lang="en-US" sz="3600" dirty="0" smtClean="0"/>
              <a:t>Who ?</a:t>
            </a:r>
            <a:endParaRPr lang="en-NZ" sz="3600" dirty="0" smtClean="0"/>
          </a:p>
          <a:p>
            <a:r>
              <a:rPr lang="en-NZ" sz="3600" dirty="0" smtClean="0"/>
              <a:t>Why ?</a:t>
            </a:r>
          </a:p>
        </p:txBody>
      </p:sp>
    </p:spTree>
    <p:extLst>
      <p:ext uri="{BB962C8B-B14F-4D97-AF65-F5344CB8AC3E}">
        <p14:creationId xmlns:p14="http://schemas.microsoft.com/office/powerpoint/2010/main" xmlns="" val="24124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 mitigations….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 smtClean="0"/>
              <a:t>Not all of the mitigations will be for CAA action</a:t>
            </a:r>
          </a:p>
          <a:p>
            <a:r>
              <a:rPr lang="en-NZ" sz="3600" dirty="0" smtClean="0"/>
              <a:t>Some </a:t>
            </a:r>
            <a:r>
              <a:rPr lang="en-NZ" sz="3600" dirty="0"/>
              <a:t>p</a:t>
            </a:r>
            <a:r>
              <a:rPr lang="en-NZ" sz="3600" dirty="0" smtClean="0"/>
              <a:t>roblems are best fixed by industry.</a:t>
            </a:r>
          </a:p>
          <a:p>
            <a:r>
              <a:rPr lang="en-NZ" sz="3600" dirty="0" smtClean="0"/>
              <a:t>Some problems will require co-operation.</a:t>
            </a:r>
          </a:p>
          <a:p>
            <a:pPr marL="0" indent="0">
              <a:buNone/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	</a:t>
            </a:r>
          </a:p>
          <a:p>
            <a:pPr lvl="2"/>
            <a:endParaRPr lang="en-NZ" dirty="0"/>
          </a:p>
        </p:txBody>
      </p:sp>
      <p:sp>
        <p:nvSpPr>
          <p:cNvPr id="4" name="Oval 3"/>
          <p:cNvSpPr/>
          <p:nvPr/>
        </p:nvSpPr>
        <p:spPr>
          <a:xfrm>
            <a:off x="2267744" y="4005064"/>
            <a:ext cx="2520280" cy="2376264"/>
          </a:xfrm>
          <a:prstGeom prst="ellipse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>
                <a:solidFill>
                  <a:schemeClr val="tx2"/>
                </a:solidFill>
              </a:rPr>
              <a:t>CAA</a:t>
            </a:r>
            <a:endParaRPr lang="en-NZ" sz="4000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13348" y="4005064"/>
            <a:ext cx="2520280" cy="2376264"/>
          </a:xfrm>
          <a:prstGeom prst="ellipse">
            <a:avLst/>
          </a:prstGeom>
          <a:solidFill>
            <a:srgbClr val="92D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AAA</a:t>
            </a:r>
            <a:endParaRPr lang="en-NZ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4509120"/>
            <a:ext cx="288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BOTH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xmlns="" val="1952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Reporting Rates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/>
              <a:t>Accident Rate = 	</a:t>
            </a:r>
            <a:r>
              <a:rPr lang="en-NZ" sz="3600" u="sng" dirty="0"/>
              <a:t>Accidents</a:t>
            </a:r>
            <a:br>
              <a:rPr lang="en-NZ" sz="3600" u="sng" dirty="0"/>
            </a:br>
            <a:r>
              <a:rPr lang="en-NZ" sz="3600" dirty="0"/>
              <a:t>				Total Hours</a:t>
            </a:r>
          </a:p>
          <a:p>
            <a:pPr marL="0" indent="0">
              <a:buNone/>
            </a:pPr>
            <a:endParaRPr lang="en-NZ" sz="3600" dirty="0"/>
          </a:p>
          <a:p>
            <a:r>
              <a:rPr lang="en-NZ" sz="3600" dirty="0" smtClean="0"/>
              <a:t>Accidents are well reported to CAA</a:t>
            </a: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xmlns="" val="2563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Reporting Rates cont..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en-NZ" dirty="0" smtClean="0"/>
              <a:t>Only 80% of Agricultural Operators provide quarterly statistics returns.</a:t>
            </a:r>
          </a:p>
          <a:p>
            <a:endParaRPr lang="en-NZ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4057220"/>
              </p:ext>
            </p:extLst>
          </p:nvPr>
        </p:nvGraphicFramePr>
        <p:xfrm>
          <a:off x="1547664" y="2564904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436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Reporting rates </a:t>
            </a:r>
            <a:r>
              <a:rPr lang="en-NZ" dirty="0" err="1" smtClean="0"/>
              <a:t>cont</a:t>
            </a:r>
            <a:r>
              <a:rPr lang="en-NZ" dirty="0" smtClean="0"/>
              <a:t>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To compensate CAA ‘guesstimates’ total agricultural flying hours.</a:t>
            </a:r>
          </a:p>
          <a:p>
            <a:r>
              <a:rPr lang="en-US" dirty="0" smtClean="0"/>
              <a:t>CAA may be underestimating </a:t>
            </a:r>
            <a:r>
              <a:rPr lang="en-US" dirty="0"/>
              <a:t>total Ag hours.</a:t>
            </a:r>
          </a:p>
          <a:p>
            <a:r>
              <a:rPr lang="en-NZ" dirty="0" smtClean="0"/>
              <a:t>Accident Rate = 	</a:t>
            </a:r>
            <a:r>
              <a:rPr lang="en-NZ" u="sng" dirty="0" smtClean="0"/>
              <a:t>Accidents</a:t>
            </a:r>
            <a:br>
              <a:rPr lang="en-NZ" u="sng" dirty="0" smtClean="0"/>
            </a:br>
            <a:r>
              <a:rPr lang="en-NZ" dirty="0" smtClean="0"/>
              <a:t>				Total Hours</a:t>
            </a:r>
          </a:p>
          <a:p>
            <a:r>
              <a:rPr lang="en-NZ" dirty="0" smtClean="0"/>
              <a:t>Reporting hours may improve accident rate</a:t>
            </a:r>
          </a:p>
          <a:p>
            <a:pPr marL="0" indent="0" algn="ctr">
              <a:buNone/>
            </a:pPr>
            <a:r>
              <a:rPr lang="en-NZ" dirty="0" smtClean="0"/>
              <a:t>(gives the true picture)</a:t>
            </a:r>
          </a:p>
        </p:txBody>
      </p:sp>
    </p:spTree>
    <p:extLst>
      <p:ext uri="{BB962C8B-B14F-4D97-AF65-F5344CB8AC3E}">
        <p14:creationId xmlns:p14="http://schemas.microsoft.com/office/powerpoint/2010/main" xmlns="" val="18230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4000" cy="6852501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Final Slide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421" y="58772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jack.stanton@caa.govt.nz</a:t>
            </a:r>
            <a:r>
              <a:rPr lang="en-US" sz="2800" dirty="0" smtClean="0"/>
              <a:t>z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xmlns="" val="21290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Policy Systems &amp; interventions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635896" y="126876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smtClean="0"/>
              <a:t>DCA</a:t>
            </a:r>
            <a:endParaRPr lang="en-NZ" sz="3200" dirty="0"/>
          </a:p>
        </p:txBody>
      </p:sp>
      <p:sp>
        <p:nvSpPr>
          <p:cNvPr id="5" name="Rectangle 4"/>
          <p:cNvSpPr/>
          <p:nvPr/>
        </p:nvSpPr>
        <p:spPr>
          <a:xfrm>
            <a:off x="971600" y="2348880"/>
            <a:ext cx="136815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Air Transport</a:t>
            </a:r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2771800" y="2348880"/>
            <a:ext cx="1296144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General</a:t>
            </a:r>
          </a:p>
          <a:p>
            <a:pPr algn="ctr"/>
            <a:r>
              <a:rPr lang="en-NZ" sz="2000" dirty="0" smtClean="0"/>
              <a:t>Aviation</a:t>
            </a:r>
            <a:endParaRPr lang="en-NZ" sz="2000" dirty="0"/>
          </a:p>
        </p:txBody>
      </p:sp>
      <p:sp>
        <p:nvSpPr>
          <p:cNvPr id="7" name="Rectangle 6"/>
          <p:cNvSpPr/>
          <p:nvPr/>
        </p:nvSpPr>
        <p:spPr>
          <a:xfrm>
            <a:off x="4471004" y="2348880"/>
            <a:ext cx="1728192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Infrastructure &amp; Personnel</a:t>
            </a:r>
            <a:endParaRPr lang="en-NZ" sz="2000" dirty="0"/>
          </a:p>
        </p:txBody>
      </p:sp>
      <p:sp>
        <p:nvSpPr>
          <p:cNvPr id="8" name="Rectangle 7"/>
          <p:cNvSpPr/>
          <p:nvPr/>
        </p:nvSpPr>
        <p:spPr>
          <a:xfrm>
            <a:off x="6300192" y="2348880"/>
            <a:ext cx="2304256" cy="5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/>
              <a:t>Policy &amp; Systems Intervention</a:t>
            </a:r>
            <a:endParaRPr lang="en-NZ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55676" y="1916832"/>
            <a:ext cx="5796644" cy="432048"/>
            <a:chOff x="1655676" y="1916832"/>
            <a:chExt cx="5796644" cy="432048"/>
          </a:xfrm>
        </p:grpSpPr>
        <p:cxnSp>
          <p:nvCxnSpPr>
            <p:cNvPr id="14" name="Elbow Connector 13"/>
            <p:cNvCxnSpPr>
              <a:stCxn id="4" idx="2"/>
              <a:endCxn id="5" idx="0"/>
            </p:cNvCxnSpPr>
            <p:nvPr/>
          </p:nvCxnSpPr>
          <p:spPr>
            <a:xfrm rot="5400000">
              <a:off x="2735796" y="836712"/>
              <a:ext cx="432048" cy="2592288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4" idx="2"/>
              <a:endCxn id="6" idx="0"/>
            </p:cNvCxnSpPr>
            <p:nvPr/>
          </p:nvCxnSpPr>
          <p:spPr>
            <a:xfrm rot="5400000">
              <a:off x="3617894" y="1718810"/>
              <a:ext cx="432048" cy="828092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4" idx="2"/>
              <a:endCxn id="7" idx="0"/>
            </p:cNvCxnSpPr>
            <p:nvPr/>
          </p:nvCxnSpPr>
          <p:spPr>
            <a:xfrm rot="16200000" flipH="1">
              <a:off x="4575508" y="1589288"/>
              <a:ext cx="432048" cy="1087136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4" idx="2"/>
              <a:endCxn id="8" idx="0"/>
            </p:cNvCxnSpPr>
            <p:nvPr/>
          </p:nvCxnSpPr>
          <p:spPr>
            <a:xfrm rot="16200000" flipH="1">
              <a:off x="5634118" y="530678"/>
              <a:ext cx="432048" cy="3204356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483180" y="2937520"/>
            <a:ext cx="2342627" cy="2417948"/>
            <a:chOff x="483180" y="2937520"/>
            <a:chExt cx="2342627" cy="2417948"/>
          </a:xfrm>
        </p:grpSpPr>
        <p:sp>
          <p:nvSpPr>
            <p:cNvPr id="17" name="Rectangle 16"/>
            <p:cNvSpPr/>
            <p:nvPr/>
          </p:nvSpPr>
          <p:spPr>
            <a:xfrm>
              <a:off x="485546" y="3979912"/>
              <a:ext cx="2340260" cy="6519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000" dirty="0" smtClean="0"/>
                <a:t>Maintenance</a:t>
              </a:r>
              <a:endParaRPr lang="en-NZ" sz="2000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83180" y="2937520"/>
              <a:ext cx="2342627" cy="2417948"/>
              <a:chOff x="483180" y="2937520"/>
              <a:chExt cx="2342627" cy="241794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5547" y="4851412"/>
                <a:ext cx="2340260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2000" dirty="0" smtClean="0"/>
                  <a:t>Aircraft Certification</a:t>
                </a:r>
                <a:endParaRPr lang="en-NZ" sz="2000" dirty="0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483180" y="2937520"/>
                <a:ext cx="2340260" cy="1913892"/>
                <a:chOff x="483180" y="2937520"/>
                <a:chExt cx="2340260" cy="191389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3180" y="3284984"/>
                  <a:ext cx="2340260" cy="4789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dirty="0" smtClean="0"/>
                    <a:t>Flight OPs</a:t>
                  </a:r>
                  <a:endParaRPr lang="en-NZ" dirty="0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1653310" y="2937520"/>
                  <a:ext cx="2366" cy="1913892"/>
                  <a:chOff x="1653310" y="2937520"/>
                  <a:chExt cx="2366" cy="1913892"/>
                </a:xfrm>
              </p:grpSpPr>
              <p:cxnSp>
                <p:nvCxnSpPr>
                  <p:cNvPr id="38" name="Elbow Connector 37"/>
                  <p:cNvCxnSpPr>
                    <a:stCxn id="5" idx="2"/>
                    <a:endCxn id="16" idx="0"/>
                  </p:cNvCxnSpPr>
                  <p:nvPr/>
                </p:nvCxnSpPr>
                <p:spPr>
                  <a:xfrm rot="5400000">
                    <a:off x="1480761" y="3110069"/>
                    <a:ext cx="347464" cy="2366"/>
                  </a:xfrm>
                  <a:prstGeom prst="bentConnector3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Elbow Connector 48"/>
                  <p:cNvCxnSpPr>
                    <a:stCxn id="16" idx="2"/>
                    <a:endCxn id="17" idx="0"/>
                  </p:cNvCxnSpPr>
                  <p:nvPr/>
                </p:nvCxnSpPr>
                <p:spPr>
                  <a:xfrm rot="16200000" flipH="1">
                    <a:off x="1546481" y="3870717"/>
                    <a:ext cx="216024" cy="2366"/>
                  </a:xfrm>
                  <a:prstGeom prst="bentConnector3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Elbow Connector 51"/>
                  <p:cNvCxnSpPr>
                    <a:stCxn id="17" idx="2"/>
                    <a:endCxn id="9" idx="0"/>
                  </p:cNvCxnSpPr>
                  <p:nvPr/>
                </p:nvCxnSpPr>
                <p:spPr>
                  <a:xfrm rot="16200000" flipH="1">
                    <a:off x="1545880" y="4741615"/>
                    <a:ext cx="219592" cy="1"/>
                  </a:xfrm>
                  <a:prstGeom prst="bentConnector3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8" name="Group 97"/>
          <p:cNvGrpSpPr/>
          <p:nvPr/>
        </p:nvGrpSpPr>
        <p:grpSpPr>
          <a:xfrm>
            <a:off x="6300191" y="2937519"/>
            <a:ext cx="2310607" cy="3490845"/>
            <a:chOff x="6300191" y="2937519"/>
            <a:chExt cx="2310607" cy="3490845"/>
          </a:xfrm>
        </p:grpSpPr>
        <p:grpSp>
          <p:nvGrpSpPr>
            <p:cNvPr id="97" name="Group 96"/>
            <p:cNvGrpSpPr/>
            <p:nvPr/>
          </p:nvGrpSpPr>
          <p:grpSpPr>
            <a:xfrm>
              <a:off x="6300191" y="3331841"/>
              <a:ext cx="2310607" cy="3096523"/>
              <a:chOff x="6300191" y="3331841"/>
              <a:chExt cx="2310607" cy="309652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300194" y="3331841"/>
                <a:ext cx="2304255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2000" dirty="0" smtClean="0"/>
                  <a:t>Safety Investigation</a:t>
                </a:r>
                <a:endParaRPr lang="en-NZ" sz="2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00192" y="3980844"/>
                <a:ext cx="230425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/>
                  <a:t>Intelligence &amp; Analysis</a:t>
                </a:r>
                <a:endParaRPr lang="en-NZ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300192" y="4631820"/>
                <a:ext cx="2304256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2000" dirty="0" smtClean="0"/>
                  <a:t>Strategy &amp; Policy</a:t>
                </a:r>
                <a:endParaRPr lang="en-NZ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00191" y="5355468"/>
                <a:ext cx="2304256" cy="519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 smtClean="0"/>
                  <a:t>Regulatory Investigation</a:t>
                </a:r>
                <a:endParaRPr lang="en-NZ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06542" y="6002666"/>
                <a:ext cx="2304256" cy="4256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2000" dirty="0" smtClean="0"/>
                  <a:t>Safety Promotion</a:t>
                </a:r>
                <a:endParaRPr lang="en-NZ" sz="2000" dirty="0"/>
              </a:p>
            </p:txBody>
          </p:sp>
        </p:grpSp>
        <p:cxnSp>
          <p:nvCxnSpPr>
            <p:cNvPr id="62" name="Elbow Connector 61"/>
            <p:cNvCxnSpPr>
              <a:stCxn id="8" idx="2"/>
              <a:endCxn id="10" idx="0"/>
            </p:cNvCxnSpPr>
            <p:nvPr/>
          </p:nvCxnSpPr>
          <p:spPr>
            <a:xfrm rot="16200000" flipH="1">
              <a:off x="7255161" y="3134679"/>
              <a:ext cx="394321" cy="2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10" idx="2"/>
              <a:endCxn id="11" idx="0"/>
            </p:cNvCxnSpPr>
            <p:nvPr/>
          </p:nvCxnSpPr>
          <p:spPr>
            <a:xfrm rot="5400000">
              <a:off x="7343844" y="3872365"/>
              <a:ext cx="216955" cy="2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11" idx="2"/>
              <a:endCxn id="12" idx="0"/>
            </p:cNvCxnSpPr>
            <p:nvPr/>
          </p:nvCxnSpPr>
          <p:spPr>
            <a:xfrm rot="5400000">
              <a:off x="7378860" y="4558360"/>
              <a:ext cx="146920" cy="12700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12" idx="2"/>
              <a:endCxn id="13" idx="0"/>
            </p:cNvCxnSpPr>
            <p:nvPr/>
          </p:nvCxnSpPr>
          <p:spPr>
            <a:xfrm rot="5400000">
              <a:off x="7378528" y="5281676"/>
              <a:ext cx="147584" cy="1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13" idx="2"/>
              <a:endCxn id="15" idx="0"/>
            </p:cNvCxnSpPr>
            <p:nvPr/>
          </p:nvCxnSpPr>
          <p:spPr>
            <a:xfrm rot="16200000" flipH="1">
              <a:off x="7391535" y="5935531"/>
              <a:ext cx="127918" cy="6351"/>
            </a:xfrm>
            <a:prstGeom prst="bentConnector3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419872" y="2937520"/>
            <a:ext cx="1915228" cy="1295352"/>
            <a:chOff x="3419872" y="2937520"/>
            <a:chExt cx="1915228" cy="1295352"/>
          </a:xfrm>
        </p:grpSpPr>
        <p:cxnSp>
          <p:nvCxnSpPr>
            <p:cNvPr id="88" name="Straight Connector 87"/>
            <p:cNvCxnSpPr>
              <a:stCxn id="6" idx="2"/>
            </p:cNvCxnSpPr>
            <p:nvPr/>
          </p:nvCxnSpPr>
          <p:spPr>
            <a:xfrm>
              <a:off x="3419872" y="2937520"/>
              <a:ext cx="0" cy="1295352"/>
            </a:xfrm>
            <a:prstGeom prst="line">
              <a:avLst/>
            </a:prstGeom>
            <a:ln w="19050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" idx="2"/>
            </p:cNvCxnSpPr>
            <p:nvPr/>
          </p:nvCxnSpPr>
          <p:spPr>
            <a:xfrm>
              <a:off x="5335100" y="2937520"/>
              <a:ext cx="0" cy="826368"/>
            </a:xfrm>
            <a:prstGeom prst="line">
              <a:avLst/>
            </a:prstGeom>
            <a:ln w="19050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Left Arrow 92"/>
          <p:cNvSpPr/>
          <p:nvPr/>
        </p:nvSpPr>
        <p:spPr>
          <a:xfrm>
            <a:off x="0" y="5355469"/>
            <a:ext cx="1655677" cy="259639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Down Arrow 18"/>
          <p:cNvSpPr/>
          <p:nvPr/>
        </p:nvSpPr>
        <p:spPr>
          <a:xfrm rot="5400000">
            <a:off x="8583497" y="3783077"/>
            <a:ext cx="221413" cy="89959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992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definition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collection of related aviation products, services, organisations or </a:t>
            </a:r>
            <a:r>
              <a:rPr lang="en-US" dirty="0" smtClean="0"/>
              <a:t>activities.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Air Transport – Industry Sector </a:t>
            </a:r>
          </a:p>
          <a:p>
            <a:pPr lvl="1"/>
            <a:endParaRPr lang="en-US" dirty="0"/>
          </a:p>
          <a:p>
            <a:pPr lvl="1"/>
            <a:r>
              <a:rPr lang="en-US" sz="3200" dirty="0" smtClean="0"/>
              <a:t>Pilot Training – Operational Sector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000" dirty="0" smtClean="0"/>
              <a:t>Gliding – Aircraft Sector</a:t>
            </a:r>
          </a:p>
          <a:p>
            <a:pPr lvl="1"/>
            <a:endParaRPr lang="en-US" dirty="0" smtClean="0"/>
          </a:p>
          <a:p>
            <a:pPr lvl="1"/>
            <a:r>
              <a:rPr lang="en-US" sz="3000" dirty="0" smtClean="0"/>
              <a:t>Agricultural Aviation - Industry Sector</a:t>
            </a:r>
          </a:p>
          <a:p>
            <a:pPr marL="3200400" lvl="7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3212976"/>
            <a:ext cx="2103755" cy="12763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939" b="69274" l="4270" r="9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5814" y="1844824"/>
            <a:ext cx="2676525" cy="17049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211" b="89474" l="5864" r="97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35741" y="4149080"/>
            <a:ext cx="195262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939" b="93855" l="5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5063480"/>
            <a:ext cx="1164590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3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Risk Profile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list </a:t>
            </a:r>
            <a:r>
              <a:rPr lang="en-US" sz="4000" dirty="0"/>
              <a:t>of </a:t>
            </a:r>
            <a:r>
              <a:rPr lang="en-US" sz="4000" dirty="0" smtClean="0"/>
              <a:t>safety risks</a:t>
            </a:r>
            <a:r>
              <a:rPr lang="en-US" sz="4000" dirty="0"/>
              <a:t> </a:t>
            </a:r>
            <a:r>
              <a:rPr lang="en-US" sz="4000" dirty="0" smtClean="0"/>
              <a:t>faced by a sector.  </a:t>
            </a:r>
            <a:endParaRPr lang="en-US" sz="1600" dirty="0" smtClean="0"/>
          </a:p>
          <a:p>
            <a:pPr lvl="1"/>
            <a:r>
              <a:rPr lang="en-US" sz="3600" dirty="0" smtClean="0"/>
              <a:t>Identifies the risks</a:t>
            </a:r>
          </a:p>
          <a:p>
            <a:pPr lvl="1"/>
            <a:r>
              <a:rPr lang="en-US" sz="3600" dirty="0"/>
              <a:t>R</a:t>
            </a:r>
            <a:r>
              <a:rPr lang="en-US" sz="3600" dirty="0" smtClean="0"/>
              <a:t>anks the </a:t>
            </a:r>
            <a:r>
              <a:rPr lang="en-US" sz="3600" dirty="0"/>
              <a:t>r</a:t>
            </a:r>
            <a:r>
              <a:rPr lang="en-US" sz="3600" dirty="0" smtClean="0"/>
              <a:t>isks.</a:t>
            </a:r>
          </a:p>
          <a:p>
            <a:pPr lvl="1"/>
            <a:r>
              <a:rPr lang="en-US" sz="3600" dirty="0" smtClean="0"/>
              <a:t>Identifies</a:t>
            </a:r>
            <a:r>
              <a:rPr lang="en-US" sz="3600" b="1" dirty="0" smtClean="0"/>
              <a:t> </a:t>
            </a:r>
            <a:r>
              <a:rPr lang="en-US" sz="3600" dirty="0"/>
              <a:t>m</a:t>
            </a:r>
            <a:r>
              <a:rPr lang="en-US" sz="3600" dirty="0" smtClean="0"/>
              <a:t>itigation </a:t>
            </a:r>
            <a:r>
              <a:rPr lang="en-US" sz="3600" dirty="0"/>
              <a:t>m</a:t>
            </a:r>
            <a:r>
              <a:rPr lang="en-US" sz="3600" dirty="0" smtClean="0"/>
              <a:t>easures. </a:t>
            </a:r>
          </a:p>
          <a:p>
            <a:pPr lvl="1"/>
            <a:r>
              <a:rPr lang="en-US" sz="3600" dirty="0" smtClean="0"/>
              <a:t>Allocates responsibility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5178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risk profile looks like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8577262"/>
              </p:ext>
            </p:extLst>
          </p:nvPr>
        </p:nvGraphicFramePr>
        <p:xfrm>
          <a:off x="304801" y="2019053"/>
          <a:ext cx="8686798" cy="3596181"/>
        </p:xfrm>
        <a:graphic>
          <a:graphicData uri="http://schemas.openxmlformats.org/drawingml/2006/table">
            <a:tbl>
              <a:tblPr firstRow="1" firstCol="1" bandRow="1"/>
              <a:tblGrid>
                <a:gridCol w="1314871"/>
                <a:gridCol w="1595188"/>
                <a:gridCol w="755772"/>
                <a:gridCol w="753328"/>
                <a:gridCol w="713004"/>
                <a:gridCol w="1868963"/>
                <a:gridCol w="1685672"/>
              </a:tblGrid>
              <a:tr h="58653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 dirty="0">
                          <a:effectLst/>
                          <a:latin typeface="Calibri"/>
                          <a:ea typeface="Times New Roman"/>
                        </a:rPr>
                        <a:t>Description of Risk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2300" dirty="0">
                          <a:effectLst/>
                          <a:latin typeface="Calibri"/>
                          <a:ea typeface="Times New Roman"/>
                        </a:rPr>
                        <a:t>Impact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>
                          <a:effectLst/>
                          <a:latin typeface="Calibri"/>
                          <a:ea typeface="Times New Roman"/>
                        </a:rPr>
                        <a:t>Risk Assessment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>
                          <a:effectLst/>
                          <a:latin typeface="Calibri"/>
                          <a:ea typeface="Times New Roman"/>
                        </a:rPr>
                        <a:t>Treatment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>
                          <a:effectLst/>
                          <a:latin typeface="Calibri"/>
                          <a:ea typeface="Times New Roman"/>
                        </a:rPr>
                        <a:t>Residual Risk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39179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700" dirty="0">
                          <a:effectLst/>
                          <a:latin typeface="Calibri"/>
                          <a:ea typeface="Times New Roman"/>
                        </a:rPr>
                        <a:t>Consequence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500" dirty="0">
                          <a:effectLst/>
                          <a:latin typeface="Calibri"/>
                          <a:ea typeface="Times New Roman"/>
                        </a:rPr>
                        <a:t>Likelihood 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500" dirty="0">
                          <a:effectLst/>
                          <a:latin typeface="Calibri"/>
                          <a:ea typeface="Times New Roman"/>
                        </a:rPr>
                        <a:t>Risk Level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2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603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700" dirty="0">
                          <a:effectLst/>
                          <a:latin typeface="Calibri"/>
                          <a:ea typeface="Times New Roman"/>
                        </a:rPr>
                        <a:t>Airframe Corrosion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700" dirty="0">
                          <a:effectLst/>
                          <a:latin typeface="Calibri"/>
                          <a:ea typeface="Times New Roman"/>
                        </a:rPr>
                        <a:t>Loss of structural integrity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>
                          <a:effectLst/>
                          <a:latin typeface="Calibri"/>
                          <a:ea typeface="Times New Roman"/>
                        </a:rPr>
                        <a:t>Critical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>
                          <a:effectLst/>
                          <a:latin typeface="Calibri"/>
                          <a:ea typeface="Times New Roman"/>
                        </a:rPr>
                        <a:t>Certain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>
                          <a:effectLst/>
                          <a:latin typeface="Calibri"/>
                          <a:ea typeface="Times New Roman"/>
                        </a:rPr>
                        <a:t> Very High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450215" algn="l"/>
                          <a:tab pos="318770" algn="l"/>
                        </a:tabLst>
                      </a:pPr>
                      <a:r>
                        <a:rPr lang="en-NZ" sz="1500" dirty="0">
                          <a:effectLst/>
                          <a:latin typeface="Calibri"/>
                          <a:ea typeface="Times New Roman"/>
                        </a:rPr>
                        <a:t>Apply CPC 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450215" algn="l"/>
                          <a:tab pos="318770" algn="l"/>
                        </a:tabLst>
                      </a:pPr>
                      <a:r>
                        <a:rPr lang="en-NZ" sz="1500" dirty="0">
                          <a:effectLst/>
                          <a:latin typeface="Calibri"/>
                          <a:ea typeface="Times New Roman"/>
                        </a:rPr>
                        <a:t>Inspect at 6 month intervals 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>
                          <a:effectLst/>
                          <a:latin typeface="Calibri"/>
                          <a:ea typeface="Times New Roman"/>
                        </a:rPr>
                        <a:t>Low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182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700">
                          <a:effectLst/>
                          <a:latin typeface="Calibri"/>
                          <a:ea typeface="Times New Roman"/>
                        </a:rPr>
                        <a:t>Pilot fatigue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700" dirty="0">
                          <a:effectLst/>
                          <a:latin typeface="Calibri"/>
                          <a:ea typeface="Times New Roman"/>
                        </a:rPr>
                        <a:t>Pilots Slow reactions cause an accident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 dirty="0">
                          <a:effectLst/>
                          <a:latin typeface="Calibri"/>
                          <a:ea typeface="Times New Roman"/>
                        </a:rPr>
                        <a:t>Critical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 dirty="0">
                          <a:effectLst/>
                          <a:latin typeface="Calibri"/>
                          <a:ea typeface="Times New Roman"/>
                        </a:rPr>
                        <a:t>Likely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300">
                          <a:effectLst/>
                          <a:latin typeface="Calibri"/>
                          <a:ea typeface="Times New Roman"/>
                        </a:rPr>
                        <a:t>High</a:t>
                      </a:r>
                      <a:endParaRPr lang="en-N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450215" algn="l"/>
                          <a:tab pos="318770" algn="l"/>
                        </a:tabLst>
                      </a:pPr>
                      <a:r>
                        <a:rPr lang="en-NZ" sz="1500" dirty="0">
                          <a:effectLst/>
                          <a:latin typeface="Calibri"/>
                          <a:ea typeface="Times New Roman"/>
                        </a:rPr>
                        <a:t>Provide a Relief Pilot 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NZ" sz="1900" dirty="0">
                          <a:effectLst/>
                          <a:latin typeface="Calibri"/>
                          <a:ea typeface="Times New Roman"/>
                        </a:rPr>
                        <a:t>Medium</a:t>
                      </a:r>
                      <a:endParaRPr lang="en-N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985" marR="659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is the risk profile done?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/>
              <a:t>Essentially a comprehensive survey and opinion </a:t>
            </a:r>
            <a:r>
              <a:rPr lang="en-NZ" sz="3600" dirty="0" smtClean="0"/>
              <a:t>poll using a variety of methods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pPr lvl="1"/>
            <a:r>
              <a:rPr lang="en-NZ" sz="3200" dirty="0" smtClean="0"/>
              <a:t>Interviews with industry participants</a:t>
            </a:r>
          </a:p>
          <a:p>
            <a:pPr lvl="1"/>
            <a:r>
              <a:rPr lang="en-NZ" sz="3200" dirty="0" smtClean="0"/>
              <a:t>Questionnaires</a:t>
            </a:r>
          </a:p>
          <a:p>
            <a:pPr lvl="1"/>
            <a:r>
              <a:rPr lang="en-NZ" sz="3200" dirty="0" smtClean="0"/>
              <a:t>Site visits</a:t>
            </a:r>
            <a:endParaRPr lang="en-NZ" sz="3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3410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Who Does the RISK Profile?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3600" dirty="0" smtClean="0"/>
              <a:t>Carried out by a third </a:t>
            </a:r>
            <a:r>
              <a:rPr lang="en-NZ" sz="3600" dirty="0"/>
              <a:t>p</a:t>
            </a:r>
            <a:r>
              <a:rPr lang="en-NZ" sz="3600" dirty="0" smtClean="0"/>
              <a:t>arty with expertise in risk profiling.</a:t>
            </a:r>
          </a:p>
          <a:p>
            <a:pPr lvl="1"/>
            <a:r>
              <a:rPr lang="en-NZ" dirty="0" smtClean="0"/>
              <a:t>Survey Design</a:t>
            </a:r>
          </a:p>
          <a:p>
            <a:pPr lvl="1"/>
            <a:r>
              <a:rPr lang="en-NZ" dirty="0" smtClean="0"/>
              <a:t>Sample Sizes</a:t>
            </a:r>
          </a:p>
          <a:p>
            <a:pPr lvl="1"/>
            <a:r>
              <a:rPr lang="en-NZ" dirty="0" smtClean="0"/>
              <a:t>Stakeholder Identification</a:t>
            </a:r>
          </a:p>
          <a:p>
            <a:pPr lvl="1"/>
            <a:r>
              <a:rPr lang="en-NZ" dirty="0" smtClean="0"/>
              <a:t>Interviews </a:t>
            </a:r>
          </a:p>
          <a:p>
            <a:pPr lvl="1"/>
            <a:r>
              <a:rPr lang="en-NZ" dirty="0" smtClean="0"/>
              <a:t>Collect Results</a:t>
            </a:r>
          </a:p>
          <a:p>
            <a:r>
              <a:rPr lang="en-NZ" sz="3600" dirty="0" smtClean="0"/>
              <a:t>CAA manages the scope, engagement of third party and oversight of the process.</a:t>
            </a:r>
            <a:endParaRPr lang="en-NZ" sz="3600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50" b="89720" l="8315" r="93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0317" y="2132856"/>
            <a:ext cx="4032448" cy="28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3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in in a Sector  Risk profile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consider your greatest risks?</a:t>
            </a:r>
            <a:endParaRPr lang="en-US" dirty="0" smtClean="0"/>
          </a:p>
          <a:p>
            <a:r>
              <a:rPr lang="en-US" sz="3600" dirty="0" smtClean="0"/>
              <a:t>What are the consequences?</a:t>
            </a:r>
          </a:p>
          <a:p>
            <a:r>
              <a:rPr lang="en-US" sz="3600" dirty="0" smtClean="0"/>
              <a:t>How likely are they?</a:t>
            </a:r>
          </a:p>
          <a:p>
            <a:r>
              <a:rPr lang="en-NZ" sz="3600" dirty="0" smtClean="0"/>
              <a:t>What can be done to avoid them? </a:t>
            </a:r>
          </a:p>
          <a:p>
            <a:pPr lvl="1"/>
            <a:r>
              <a:rPr lang="en-NZ" dirty="0" smtClean="0"/>
              <a:t>mitigation strategy</a:t>
            </a:r>
          </a:p>
          <a:p>
            <a:pPr lvl="1"/>
            <a:r>
              <a:rPr lang="en-NZ" dirty="0"/>
              <a:t>r</a:t>
            </a:r>
            <a:r>
              <a:rPr lang="en-NZ" dirty="0" smtClean="0"/>
              <a:t>esponsibility </a:t>
            </a:r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55976" y="3895868"/>
            <a:ext cx="4233572" cy="2190105"/>
            <a:chOff x="4355976" y="3895868"/>
            <a:chExt cx="4233572" cy="21901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895868"/>
              <a:ext cx="4233572" cy="2190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5518235" y="5275568"/>
              <a:ext cx="787635" cy="516621"/>
              <a:chOff x="2670" y="7511"/>
              <a:chExt cx="756" cy="557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 rot="14760000">
                <a:off x="3204" y="7847"/>
                <a:ext cx="143" cy="3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3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 rot="21216666" flipV="1">
                <a:off x="2670" y="7511"/>
                <a:ext cx="203" cy="27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  <a:lumOff val="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1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2314</TotalTime>
  <Words>564</Words>
  <Application>Microsoft Office PowerPoint</Application>
  <PresentationFormat>On-screen Show (4:3)</PresentationFormat>
  <Paragraphs>182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SECTOR Risk Profiles</vt:lpstr>
      <vt:lpstr>Sector risk profiles:</vt:lpstr>
      <vt:lpstr>Policy Systems &amp; interventions</vt:lpstr>
      <vt:lpstr>SECTOR definition</vt:lpstr>
      <vt:lpstr>Sector Risk Profile</vt:lpstr>
      <vt:lpstr>What a risk profile looks like</vt:lpstr>
      <vt:lpstr>How is the risk profile done?</vt:lpstr>
      <vt:lpstr>Who Does the RISK Profile?</vt:lpstr>
      <vt:lpstr>What’s in in a Sector  Risk profile</vt:lpstr>
      <vt:lpstr>Risk MITIGATION </vt:lpstr>
      <vt:lpstr>Risk Profile Summary</vt:lpstr>
      <vt:lpstr>Sector Risk Profiles</vt:lpstr>
      <vt:lpstr>Sector RISk Profile</vt:lpstr>
      <vt:lpstr>Sector Risk Profiles</vt:lpstr>
      <vt:lpstr>candidate Sectors for Risk Profiles </vt:lpstr>
      <vt:lpstr>Application of Sector Risk profiles</vt:lpstr>
      <vt:lpstr>Slide 17</vt:lpstr>
      <vt:lpstr>Slide 18</vt:lpstr>
      <vt:lpstr>Slide 19</vt:lpstr>
      <vt:lpstr>On mitigations….</vt:lpstr>
      <vt:lpstr>Reporting Rates </vt:lpstr>
      <vt:lpstr>Reporting Rates cont.. </vt:lpstr>
      <vt:lpstr>Reporting rates cont…</vt:lpstr>
      <vt:lpstr>Final Slide</vt:lpstr>
    </vt:vector>
  </TitlesOfParts>
  <Company>Organisation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Risk Profiles</dc:title>
  <dc:creator>Jack Stanton</dc:creator>
  <cp:lastModifiedBy>John</cp:lastModifiedBy>
  <cp:revision>106</cp:revision>
  <cp:lastPrinted>2012-07-26T21:38:21Z</cp:lastPrinted>
  <dcterms:created xsi:type="dcterms:W3CDTF">2012-07-20T02:09:36Z</dcterms:created>
  <dcterms:modified xsi:type="dcterms:W3CDTF">2012-08-03T01:24:09Z</dcterms:modified>
</cp:coreProperties>
</file>